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4" r:id="rId3"/>
    <p:sldId id="257" r:id="rId4"/>
    <p:sldId id="268" r:id="rId5"/>
    <p:sldId id="259" r:id="rId6"/>
    <p:sldId id="265" r:id="rId7"/>
    <p:sldId id="258" r:id="rId8"/>
    <p:sldId id="262" r:id="rId9"/>
    <p:sldId id="266"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1" d="100"/>
          <a:sy n="81" d="100"/>
        </p:scale>
        <p:origin x="294" y="96"/>
      </p:cViewPr>
      <p:guideLst/>
    </p:cSldViewPr>
  </p:slideViewPr>
  <p:notesTextViewPr>
    <p:cViewPr>
      <p:scale>
        <a:sx n="1" d="1"/>
        <a:sy n="1" d="1"/>
      </p:scale>
      <p:origin x="0" y="0"/>
    </p:cViewPr>
  </p:notesTextViewPr>
  <p:notesViewPr>
    <p:cSldViewPr snapToGrid="0">
      <p:cViewPr varScale="1">
        <p:scale>
          <a:sx n="62" d="100"/>
          <a:sy n="62" d="100"/>
        </p:scale>
        <p:origin x="271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01624C-A4CB-49A3-92B1-8BECB67B50BE}" type="datetimeFigureOut">
              <a:rPr lang="en-US" smtClean="0"/>
              <a:t>11/20/2022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CB0BB3-52F6-4C33-BA07-CD591BADA722}" type="slidenum">
              <a:rPr lang="en-US" smtClean="0"/>
              <a:t>‹#›</a:t>
            </a:fld>
            <a:endParaRPr lang="en-US"/>
          </a:p>
        </p:txBody>
      </p:sp>
    </p:spTree>
    <p:extLst>
      <p:ext uri="{BB962C8B-B14F-4D97-AF65-F5344CB8AC3E}">
        <p14:creationId xmlns:p14="http://schemas.microsoft.com/office/powerpoint/2010/main" val="88041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 and Thank you for your time this morning. I am honored to be the Committee Chair of this very important endeavor.  </a:t>
            </a:r>
          </a:p>
          <a:p>
            <a:endParaRPr lang="en-US" dirty="0"/>
          </a:p>
          <a:p>
            <a:r>
              <a:rPr lang="en-US" dirty="0" smtClean="0"/>
              <a:t>This presentation will be posted on our web site.</a:t>
            </a:r>
          </a:p>
          <a:p>
            <a:endParaRPr lang="en-US" dirty="0"/>
          </a:p>
          <a:p>
            <a:r>
              <a:rPr lang="en-US" dirty="0" smtClean="0"/>
              <a:t>There is a  pad and pen for any question you may wish to post or feel free to ask as we go along.</a:t>
            </a:r>
          </a:p>
          <a:p>
            <a:endParaRPr lang="en-US" dirty="0"/>
          </a:p>
          <a:p>
            <a:r>
              <a:rPr lang="en-US" dirty="0" smtClean="0"/>
              <a:t>Some of you have seen parts of this presentation before and at the ministry fair.</a:t>
            </a:r>
          </a:p>
          <a:p>
            <a:endParaRPr lang="en-US" dirty="0"/>
          </a:p>
          <a:p>
            <a:r>
              <a:rPr lang="en-US" dirty="0" smtClean="0"/>
              <a:t>Managing all aspects of our church will be done by the Sabbatical committee.</a:t>
            </a:r>
          </a:p>
          <a:p>
            <a:r>
              <a:rPr lang="en-US" dirty="0" smtClean="0"/>
              <a:t>While it seem overpowering, the solid base of church administration policies established prior to Fr Jon and how well he solidified and enhanced those policies will make this task very manageable.</a:t>
            </a:r>
          </a:p>
          <a:p>
            <a:endParaRPr lang="en-US" dirty="0"/>
          </a:p>
          <a:p>
            <a:r>
              <a:rPr lang="en-US" b="1" i="1" u="sng" dirty="0" smtClean="0"/>
              <a:t>The real challenge for us will be how well we embrace and participate in our spiritual renewal</a:t>
            </a:r>
            <a:r>
              <a:rPr lang="en-US" dirty="0" smtClean="0"/>
              <a:t>.</a:t>
            </a:r>
            <a:endParaRPr lang="en-US" dirty="0"/>
          </a:p>
        </p:txBody>
      </p:sp>
      <p:sp>
        <p:nvSpPr>
          <p:cNvPr id="4" name="Slide Number Placeholder 3"/>
          <p:cNvSpPr>
            <a:spLocks noGrp="1"/>
          </p:cNvSpPr>
          <p:nvPr>
            <p:ph type="sldNum" sz="quarter" idx="10"/>
          </p:nvPr>
        </p:nvSpPr>
        <p:spPr/>
        <p:txBody>
          <a:bodyPr/>
          <a:lstStyle/>
          <a:p>
            <a:fld id="{A2CB0BB3-52F6-4C33-BA07-CD591BADA722}" type="slidenum">
              <a:rPr lang="en-US" smtClean="0"/>
              <a:t>1</a:t>
            </a:fld>
            <a:endParaRPr lang="en-US"/>
          </a:p>
        </p:txBody>
      </p:sp>
    </p:spTree>
    <p:extLst>
      <p:ext uri="{BB962C8B-B14F-4D97-AF65-F5344CB8AC3E}">
        <p14:creationId xmlns:p14="http://schemas.microsoft.com/office/powerpoint/2010/main" val="1553849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 I am so very pleased with the committee members that the Vestry approved.  This core group are people we highly respect and love with a great skill set.</a:t>
            </a:r>
          </a:p>
          <a:p>
            <a:endParaRPr lang="en-US" sz="1800" dirty="0"/>
          </a:p>
          <a:p>
            <a:r>
              <a:rPr lang="en-US" sz="1800" dirty="0" smtClean="0"/>
              <a:t>You can reach out to them with questions     or suggestions that are relevant to their area of responsibility.</a:t>
            </a:r>
          </a:p>
          <a:p>
            <a:endParaRPr lang="en-US" sz="1800" dirty="0"/>
          </a:p>
          <a:p>
            <a:r>
              <a:rPr lang="en-US" sz="1800" dirty="0" smtClean="0"/>
              <a:t>We have Timelines, spreadsheet and schedules of regular meetings to keep the wheels moving.</a:t>
            </a:r>
            <a:endParaRPr lang="en-US" sz="1800" dirty="0"/>
          </a:p>
          <a:p>
            <a:r>
              <a:rPr lang="en-US" sz="1800" dirty="0" smtClean="0"/>
              <a:t>And of course there will be a supply priest!</a:t>
            </a:r>
            <a:endParaRPr lang="en-US" sz="1800" dirty="0"/>
          </a:p>
        </p:txBody>
      </p:sp>
      <p:sp>
        <p:nvSpPr>
          <p:cNvPr id="4" name="Slide Number Placeholder 3"/>
          <p:cNvSpPr>
            <a:spLocks noGrp="1"/>
          </p:cNvSpPr>
          <p:nvPr>
            <p:ph type="sldNum" sz="quarter" idx="10"/>
          </p:nvPr>
        </p:nvSpPr>
        <p:spPr/>
        <p:txBody>
          <a:bodyPr/>
          <a:lstStyle/>
          <a:p>
            <a:fld id="{A2CB0BB3-52F6-4C33-BA07-CD591BADA722}" type="slidenum">
              <a:rPr lang="en-US" smtClean="0"/>
              <a:t>2</a:t>
            </a:fld>
            <a:endParaRPr lang="en-US"/>
          </a:p>
        </p:txBody>
      </p:sp>
    </p:spTree>
    <p:extLst>
      <p:ext uri="{BB962C8B-B14F-4D97-AF65-F5344CB8AC3E}">
        <p14:creationId xmlns:p14="http://schemas.microsoft.com/office/powerpoint/2010/main" val="3391374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These dates may change as travel plans are finalized.</a:t>
            </a:r>
          </a:p>
          <a:p>
            <a:endParaRPr lang="en-US" sz="1800" dirty="0"/>
          </a:p>
          <a:p>
            <a:r>
              <a:rPr lang="en-US" sz="1800" dirty="0" smtClean="0"/>
              <a:t>A former Lilly Grant recipient stated that “a sabbatical should be long enough to get into a different rhythm but not so as to feel disconnected from your church.”</a:t>
            </a:r>
            <a:endParaRPr lang="en-US" sz="1800" dirty="0"/>
          </a:p>
        </p:txBody>
      </p:sp>
      <p:sp>
        <p:nvSpPr>
          <p:cNvPr id="4" name="Slide Number Placeholder 3"/>
          <p:cNvSpPr>
            <a:spLocks noGrp="1"/>
          </p:cNvSpPr>
          <p:nvPr>
            <p:ph type="sldNum" sz="quarter" idx="10"/>
          </p:nvPr>
        </p:nvSpPr>
        <p:spPr/>
        <p:txBody>
          <a:bodyPr/>
          <a:lstStyle/>
          <a:p>
            <a:fld id="{A2CB0BB3-52F6-4C33-BA07-CD591BADA722}" type="slidenum">
              <a:rPr lang="en-US" smtClean="0"/>
              <a:t>3</a:t>
            </a:fld>
            <a:endParaRPr lang="en-US"/>
          </a:p>
        </p:txBody>
      </p:sp>
    </p:spTree>
    <p:extLst>
      <p:ext uri="{BB962C8B-B14F-4D97-AF65-F5344CB8AC3E}">
        <p14:creationId xmlns:p14="http://schemas.microsoft.com/office/powerpoint/2010/main" val="3303150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This is the Core of the Sabbatical. It is important for our growth spiritually and personally so we can meet the challenges of our changing world.</a:t>
            </a:r>
            <a:endParaRPr lang="en-US" sz="1800" dirty="0"/>
          </a:p>
        </p:txBody>
      </p:sp>
      <p:sp>
        <p:nvSpPr>
          <p:cNvPr id="4" name="Slide Number Placeholder 3"/>
          <p:cNvSpPr>
            <a:spLocks noGrp="1"/>
          </p:cNvSpPr>
          <p:nvPr>
            <p:ph type="sldNum" sz="quarter" idx="10"/>
          </p:nvPr>
        </p:nvSpPr>
        <p:spPr/>
        <p:txBody>
          <a:bodyPr/>
          <a:lstStyle/>
          <a:p>
            <a:fld id="{A2CB0BB3-52F6-4C33-BA07-CD591BADA722}" type="slidenum">
              <a:rPr lang="en-US" smtClean="0"/>
              <a:t>5</a:t>
            </a:fld>
            <a:endParaRPr lang="en-US"/>
          </a:p>
        </p:txBody>
      </p:sp>
    </p:spTree>
    <p:extLst>
      <p:ext uri="{BB962C8B-B14F-4D97-AF65-F5344CB8AC3E}">
        <p14:creationId xmlns:p14="http://schemas.microsoft.com/office/powerpoint/2010/main" val="3545520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154514"/>
          </a:xfrm>
        </p:spPr>
        <p:txBody>
          <a:bodyPr/>
          <a:lstStyle/>
          <a:p>
            <a:pPr lvl="1"/>
            <a:r>
              <a:rPr lang="en-US" sz="2000" dirty="0" smtClean="0"/>
              <a:t>Fr. Jon has served our congregation with exemplary leadership for 9+ years. He and several key lay leaders have identified the critical need to transition from a Pastoral Based leadership model to a Transitional based one.</a:t>
            </a:r>
          </a:p>
          <a:p>
            <a:pPr lvl="1"/>
            <a:r>
              <a:rPr lang="en-US" sz="2000" dirty="0" smtClean="0"/>
              <a:t>The success of this depends on our congregations ability to </a:t>
            </a:r>
          </a:p>
          <a:p>
            <a:pPr lvl="1"/>
            <a:r>
              <a:rPr lang="en-US" sz="2000" dirty="0"/>
              <a:t>	</a:t>
            </a:r>
            <a:r>
              <a:rPr lang="en-US" sz="2000" dirty="0" smtClean="0"/>
              <a:t>1. Develop a higher skill set </a:t>
            </a:r>
          </a:p>
          <a:p>
            <a:pPr lvl="1"/>
            <a:r>
              <a:rPr lang="en-US" sz="2000" dirty="0"/>
              <a:t>	</a:t>
            </a:r>
            <a:r>
              <a:rPr lang="en-US" sz="2000" dirty="0" smtClean="0"/>
              <a:t>2. And Recruit new potential leaders with skills that will be complimentary to our “Core Senior Leaders”</a:t>
            </a:r>
          </a:p>
          <a:p>
            <a:pPr lvl="1"/>
            <a:r>
              <a:rPr lang="en-US" sz="2000" dirty="0" smtClean="0"/>
              <a:t>E.G. Ministry Fair……</a:t>
            </a:r>
          </a:p>
        </p:txBody>
      </p:sp>
      <p:sp>
        <p:nvSpPr>
          <p:cNvPr id="4" name="Slide Number Placeholder 3"/>
          <p:cNvSpPr>
            <a:spLocks noGrp="1"/>
          </p:cNvSpPr>
          <p:nvPr>
            <p:ph type="sldNum" sz="quarter" idx="10"/>
          </p:nvPr>
        </p:nvSpPr>
        <p:spPr/>
        <p:txBody>
          <a:bodyPr/>
          <a:lstStyle/>
          <a:p>
            <a:fld id="{A2CB0BB3-52F6-4C33-BA07-CD591BADA722}" type="slidenum">
              <a:rPr lang="en-US" smtClean="0"/>
              <a:t>6</a:t>
            </a:fld>
            <a:endParaRPr lang="en-US"/>
          </a:p>
        </p:txBody>
      </p:sp>
    </p:spTree>
    <p:extLst>
      <p:ext uri="{BB962C8B-B14F-4D97-AF65-F5344CB8AC3E}">
        <p14:creationId xmlns:p14="http://schemas.microsoft.com/office/powerpoint/2010/main" val="1329030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Guidance from the Lilly Foundation suggests  a sabbatical be an Uninterrupted period of 3-6 months where you focus on your passion. For Fr. Jon that is ART –specifically oil painting and Rembrandt’s Christian masterpieces.</a:t>
            </a:r>
          </a:p>
          <a:p>
            <a:r>
              <a:rPr lang="en-US" sz="1800" dirty="0" smtClean="0"/>
              <a:t>Coupled with that he will be attending a Leadership seminar for skill development, a spiritual retreat and as importantly reconnecting with Family and Friends.</a:t>
            </a:r>
            <a:endParaRPr lang="en-US" sz="1800" dirty="0"/>
          </a:p>
        </p:txBody>
      </p:sp>
      <p:sp>
        <p:nvSpPr>
          <p:cNvPr id="4" name="Slide Number Placeholder 3"/>
          <p:cNvSpPr>
            <a:spLocks noGrp="1"/>
          </p:cNvSpPr>
          <p:nvPr>
            <p:ph type="sldNum" sz="quarter" idx="10"/>
          </p:nvPr>
        </p:nvSpPr>
        <p:spPr/>
        <p:txBody>
          <a:bodyPr/>
          <a:lstStyle/>
          <a:p>
            <a:fld id="{A2CB0BB3-52F6-4C33-BA07-CD591BADA722}" type="slidenum">
              <a:rPr lang="en-US" smtClean="0"/>
              <a:t>7</a:t>
            </a:fld>
            <a:endParaRPr lang="en-US"/>
          </a:p>
        </p:txBody>
      </p:sp>
    </p:spTree>
    <p:extLst>
      <p:ext uri="{BB962C8B-B14F-4D97-AF65-F5344CB8AC3E}">
        <p14:creationId xmlns:p14="http://schemas.microsoft.com/office/powerpoint/2010/main" val="3521062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The ART component includes Art class at the Uffizi Gallery in Florence and museum visits to study and view the Inspirational Rembrandt Christian oil masterpieces.</a:t>
            </a:r>
          </a:p>
          <a:p>
            <a:r>
              <a:rPr lang="en-US" sz="1600" dirty="0" smtClean="0"/>
              <a:t>Fr. Can you please address the significance of the Oil painting you are commissioning for us…..</a:t>
            </a:r>
          </a:p>
          <a:p>
            <a:endParaRPr lang="en-US" sz="1600" dirty="0" smtClean="0"/>
          </a:p>
          <a:p>
            <a:r>
              <a:rPr lang="en-US" sz="1600" dirty="0" smtClean="0"/>
              <a:t>The 2 conferences he will attend are vitally important to his spiritual health and well being for the important transition our congregation will be going through the next several years.</a:t>
            </a:r>
          </a:p>
          <a:p>
            <a:endParaRPr lang="en-US" sz="1600" dirty="0"/>
          </a:p>
          <a:p>
            <a:r>
              <a:rPr lang="en-US" sz="1600" dirty="0" smtClean="0"/>
              <a:t>Quality time with family and friend has diminished since the onslaught of the </a:t>
            </a:r>
            <a:r>
              <a:rPr lang="en-US" sz="1600" dirty="0" err="1" smtClean="0"/>
              <a:t>Covid</a:t>
            </a:r>
            <a:r>
              <a:rPr lang="en-US" sz="1600" dirty="0" smtClean="0"/>
              <a:t> pandemic.</a:t>
            </a:r>
            <a:endParaRPr lang="en-US" sz="1600" dirty="0"/>
          </a:p>
        </p:txBody>
      </p:sp>
      <p:sp>
        <p:nvSpPr>
          <p:cNvPr id="4" name="Slide Number Placeholder 3"/>
          <p:cNvSpPr>
            <a:spLocks noGrp="1"/>
          </p:cNvSpPr>
          <p:nvPr>
            <p:ph type="sldNum" sz="quarter" idx="10"/>
          </p:nvPr>
        </p:nvSpPr>
        <p:spPr/>
        <p:txBody>
          <a:bodyPr/>
          <a:lstStyle/>
          <a:p>
            <a:fld id="{A2CB0BB3-52F6-4C33-BA07-CD591BADA722}" type="slidenum">
              <a:rPr lang="en-US" smtClean="0"/>
              <a:t>8</a:t>
            </a:fld>
            <a:endParaRPr lang="en-US"/>
          </a:p>
        </p:txBody>
      </p:sp>
    </p:spTree>
    <p:extLst>
      <p:ext uri="{BB962C8B-B14F-4D97-AF65-F5344CB8AC3E}">
        <p14:creationId xmlns:p14="http://schemas.microsoft.com/office/powerpoint/2010/main" val="348553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CB0BB3-52F6-4C33-BA07-CD591BADA722}" type="slidenum">
              <a:rPr lang="en-US" smtClean="0"/>
              <a:t>9</a:t>
            </a:fld>
            <a:endParaRPr lang="en-US"/>
          </a:p>
        </p:txBody>
      </p:sp>
    </p:spTree>
    <p:extLst>
      <p:ext uri="{BB962C8B-B14F-4D97-AF65-F5344CB8AC3E}">
        <p14:creationId xmlns:p14="http://schemas.microsoft.com/office/powerpoint/2010/main" val="540148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The funds needed to support the Sabbatical cost should be viewed as an investment not as an expense…..</a:t>
            </a:r>
          </a:p>
          <a:p>
            <a:r>
              <a:rPr lang="en-US" sz="1800" dirty="0" smtClean="0"/>
              <a:t>An investment in ourselves, our spiritual renewal and the sustainability of our Church and our Rector.</a:t>
            </a:r>
          </a:p>
          <a:p>
            <a:endParaRPr lang="en-US" sz="1800" dirty="0"/>
          </a:p>
          <a:p>
            <a:r>
              <a:rPr lang="en-US" sz="1800" dirty="0" smtClean="0"/>
              <a:t>The investment returns are of course intangible but so critically valuable and important.</a:t>
            </a:r>
            <a:endParaRPr lang="en-US" sz="1800" dirty="0"/>
          </a:p>
        </p:txBody>
      </p:sp>
      <p:sp>
        <p:nvSpPr>
          <p:cNvPr id="4" name="Slide Number Placeholder 3"/>
          <p:cNvSpPr>
            <a:spLocks noGrp="1"/>
          </p:cNvSpPr>
          <p:nvPr>
            <p:ph type="sldNum" sz="quarter" idx="10"/>
          </p:nvPr>
        </p:nvSpPr>
        <p:spPr/>
        <p:txBody>
          <a:bodyPr/>
          <a:lstStyle/>
          <a:p>
            <a:fld id="{A2CB0BB3-52F6-4C33-BA07-CD591BADA722}" type="slidenum">
              <a:rPr lang="en-US" smtClean="0"/>
              <a:t>10</a:t>
            </a:fld>
            <a:endParaRPr lang="en-US"/>
          </a:p>
        </p:txBody>
      </p:sp>
    </p:spTree>
    <p:extLst>
      <p:ext uri="{BB962C8B-B14F-4D97-AF65-F5344CB8AC3E}">
        <p14:creationId xmlns:p14="http://schemas.microsoft.com/office/powerpoint/2010/main" val="1929507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31C2BF-4FF3-4152-9C70-3030DF7A37C5}" type="datetimeFigureOut">
              <a:rPr lang="en-US" smtClean="0"/>
              <a:t>11/20/2022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3E08DC7-4BF4-422F-BD35-A504C54043EE}" type="slidenum">
              <a:rPr lang="en-US" smtClean="0"/>
              <a:t>‹#›</a:t>
            </a:fld>
            <a:endParaRPr lang="en-US"/>
          </a:p>
        </p:txBody>
      </p:sp>
    </p:spTree>
    <p:extLst>
      <p:ext uri="{BB962C8B-B14F-4D97-AF65-F5344CB8AC3E}">
        <p14:creationId xmlns:p14="http://schemas.microsoft.com/office/powerpoint/2010/main" val="2769546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31C2BF-4FF3-4152-9C70-3030DF7A37C5}" type="datetimeFigureOut">
              <a:rPr lang="en-US" smtClean="0"/>
              <a:t>11/20/2022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3E08DC7-4BF4-422F-BD35-A504C54043EE}" type="slidenum">
              <a:rPr lang="en-US" smtClean="0"/>
              <a:t>‹#›</a:t>
            </a:fld>
            <a:endParaRPr lang="en-US"/>
          </a:p>
        </p:txBody>
      </p:sp>
    </p:spTree>
    <p:extLst>
      <p:ext uri="{BB962C8B-B14F-4D97-AF65-F5344CB8AC3E}">
        <p14:creationId xmlns:p14="http://schemas.microsoft.com/office/powerpoint/2010/main" val="189868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31C2BF-4FF3-4152-9C70-3030DF7A37C5}" type="datetimeFigureOut">
              <a:rPr lang="en-US" smtClean="0"/>
              <a:t>11/20/2022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3E08DC7-4BF4-422F-BD35-A504C54043E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48572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A31C2BF-4FF3-4152-9C70-3030DF7A37C5}" type="datetimeFigureOut">
              <a:rPr lang="en-US" smtClean="0"/>
              <a:t>11/20/2022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E08DC7-4BF4-422F-BD35-A504C54043EE}" type="slidenum">
              <a:rPr lang="en-US" smtClean="0"/>
              <a:t>‹#›</a:t>
            </a:fld>
            <a:endParaRPr lang="en-US"/>
          </a:p>
        </p:txBody>
      </p:sp>
    </p:spTree>
    <p:extLst>
      <p:ext uri="{BB962C8B-B14F-4D97-AF65-F5344CB8AC3E}">
        <p14:creationId xmlns:p14="http://schemas.microsoft.com/office/powerpoint/2010/main" val="2091412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A31C2BF-4FF3-4152-9C70-3030DF7A37C5}" type="datetimeFigureOut">
              <a:rPr lang="en-US" smtClean="0"/>
              <a:t>11/20/2022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E08DC7-4BF4-422F-BD35-A504C54043E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71399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A31C2BF-4FF3-4152-9C70-3030DF7A37C5}" type="datetimeFigureOut">
              <a:rPr lang="en-US" smtClean="0"/>
              <a:t>11/20/2022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E08DC7-4BF4-422F-BD35-A504C54043EE}" type="slidenum">
              <a:rPr lang="en-US" smtClean="0"/>
              <a:t>‹#›</a:t>
            </a:fld>
            <a:endParaRPr lang="en-US"/>
          </a:p>
        </p:txBody>
      </p:sp>
    </p:spTree>
    <p:extLst>
      <p:ext uri="{BB962C8B-B14F-4D97-AF65-F5344CB8AC3E}">
        <p14:creationId xmlns:p14="http://schemas.microsoft.com/office/powerpoint/2010/main" val="2624219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31C2BF-4FF3-4152-9C70-3030DF7A37C5}" type="datetimeFigureOut">
              <a:rPr lang="en-US" smtClean="0"/>
              <a:t>11/20/2022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E08DC7-4BF4-422F-BD35-A504C54043EE}" type="slidenum">
              <a:rPr lang="en-US" smtClean="0"/>
              <a:t>‹#›</a:t>
            </a:fld>
            <a:endParaRPr lang="en-US"/>
          </a:p>
        </p:txBody>
      </p:sp>
    </p:spTree>
    <p:extLst>
      <p:ext uri="{BB962C8B-B14F-4D97-AF65-F5344CB8AC3E}">
        <p14:creationId xmlns:p14="http://schemas.microsoft.com/office/powerpoint/2010/main" val="4245678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31C2BF-4FF3-4152-9C70-3030DF7A37C5}" type="datetimeFigureOut">
              <a:rPr lang="en-US" smtClean="0"/>
              <a:t>11/20/2022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E08DC7-4BF4-422F-BD35-A504C54043EE}" type="slidenum">
              <a:rPr lang="en-US" smtClean="0"/>
              <a:t>‹#›</a:t>
            </a:fld>
            <a:endParaRPr lang="en-US"/>
          </a:p>
        </p:txBody>
      </p:sp>
    </p:spTree>
    <p:extLst>
      <p:ext uri="{BB962C8B-B14F-4D97-AF65-F5344CB8AC3E}">
        <p14:creationId xmlns:p14="http://schemas.microsoft.com/office/powerpoint/2010/main" val="3142624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31C2BF-4FF3-4152-9C70-3030DF7A37C5}" type="datetimeFigureOut">
              <a:rPr lang="en-US" smtClean="0"/>
              <a:t>11/20/2022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E08DC7-4BF4-422F-BD35-A504C54043EE}" type="slidenum">
              <a:rPr lang="en-US" smtClean="0"/>
              <a:t>‹#›</a:t>
            </a:fld>
            <a:endParaRPr lang="en-US"/>
          </a:p>
        </p:txBody>
      </p:sp>
    </p:spTree>
    <p:extLst>
      <p:ext uri="{BB962C8B-B14F-4D97-AF65-F5344CB8AC3E}">
        <p14:creationId xmlns:p14="http://schemas.microsoft.com/office/powerpoint/2010/main" val="150612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31C2BF-4FF3-4152-9C70-3030DF7A37C5}" type="datetimeFigureOut">
              <a:rPr lang="en-US" smtClean="0"/>
              <a:t>11/20/2022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3E08DC7-4BF4-422F-BD35-A504C54043EE}" type="slidenum">
              <a:rPr lang="en-US" smtClean="0"/>
              <a:t>‹#›</a:t>
            </a:fld>
            <a:endParaRPr lang="en-US"/>
          </a:p>
        </p:txBody>
      </p:sp>
    </p:spTree>
    <p:extLst>
      <p:ext uri="{BB962C8B-B14F-4D97-AF65-F5344CB8AC3E}">
        <p14:creationId xmlns:p14="http://schemas.microsoft.com/office/powerpoint/2010/main" val="1096800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31C2BF-4FF3-4152-9C70-3030DF7A37C5}" type="datetimeFigureOut">
              <a:rPr lang="en-US" smtClean="0"/>
              <a:t>11/20/2022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3E08DC7-4BF4-422F-BD35-A504C54043EE}" type="slidenum">
              <a:rPr lang="en-US" smtClean="0"/>
              <a:t>‹#›</a:t>
            </a:fld>
            <a:endParaRPr lang="en-US"/>
          </a:p>
        </p:txBody>
      </p:sp>
    </p:spTree>
    <p:extLst>
      <p:ext uri="{BB962C8B-B14F-4D97-AF65-F5344CB8AC3E}">
        <p14:creationId xmlns:p14="http://schemas.microsoft.com/office/powerpoint/2010/main" val="2102974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31C2BF-4FF3-4152-9C70-3030DF7A37C5}" type="datetimeFigureOut">
              <a:rPr lang="en-US" smtClean="0"/>
              <a:t>11/20/2022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3E08DC7-4BF4-422F-BD35-A504C54043EE}" type="slidenum">
              <a:rPr lang="en-US" smtClean="0"/>
              <a:t>‹#›</a:t>
            </a:fld>
            <a:endParaRPr lang="en-US"/>
          </a:p>
        </p:txBody>
      </p:sp>
    </p:spTree>
    <p:extLst>
      <p:ext uri="{BB962C8B-B14F-4D97-AF65-F5344CB8AC3E}">
        <p14:creationId xmlns:p14="http://schemas.microsoft.com/office/powerpoint/2010/main" val="383740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31C2BF-4FF3-4152-9C70-3030DF7A37C5}" type="datetimeFigureOut">
              <a:rPr lang="en-US" smtClean="0"/>
              <a:t>11/20/2022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3E08DC7-4BF4-422F-BD35-A504C54043EE}" type="slidenum">
              <a:rPr lang="en-US" smtClean="0"/>
              <a:t>‹#›</a:t>
            </a:fld>
            <a:endParaRPr lang="en-US"/>
          </a:p>
        </p:txBody>
      </p:sp>
    </p:spTree>
    <p:extLst>
      <p:ext uri="{BB962C8B-B14F-4D97-AF65-F5344CB8AC3E}">
        <p14:creationId xmlns:p14="http://schemas.microsoft.com/office/powerpoint/2010/main" val="3370473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31C2BF-4FF3-4152-9C70-3030DF7A37C5}" type="datetimeFigureOut">
              <a:rPr lang="en-US" smtClean="0"/>
              <a:t>11/20/2022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3E08DC7-4BF4-422F-BD35-A504C54043EE}" type="slidenum">
              <a:rPr lang="en-US" smtClean="0"/>
              <a:t>‹#›</a:t>
            </a:fld>
            <a:endParaRPr lang="en-US"/>
          </a:p>
        </p:txBody>
      </p:sp>
    </p:spTree>
    <p:extLst>
      <p:ext uri="{BB962C8B-B14F-4D97-AF65-F5344CB8AC3E}">
        <p14:creationId xmlns:p14="http://schemas.microsoft.com/office/powerpoint/2010/main" val="2143073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31C2BF-4FF3-4152-9C70-3030DF7A37C5}" type="datetimeFigureOut">
              <a:rPr lang="en-US" smtClean="0"/>
              <a:t>11/20/2022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3E08DC7-4BF4-422F-BD35-A504C54043EE}" type="slidenum">
              <a:rPr lang="en-US" smtClean="0"/>
              <a:t>‹#›</a:t>
            </a:fld>
            <a:endParaRPr lang="en-US"/>
          </a:p>
        </p:txBody>
      </p:sp>
    </p:spTree>
    <p:extLst>
      <p:ext uri="{BB962C8B-B14F-4D97-AF65-F5344CB8AC3E}">
        <p14:creationId xmlns:p14="http://schemas.microsoft.com/office/powerpoint/2010/main" val="3785610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31C2BF-4FF3-4152-9C70-3030DF7A37C5}" type="datetimeFigureOut">
              <a:rPr lang="en-US" smtClean="0"/>
              <a:t>11/20/2022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E08DC7-4BF4-422F-BD35-A504C54043EE}" type="slidenum">
              <a:rPr lang="en-US" smtClean="0"/>
              <a:t>‹#›</a:t>
            </a:fld>
            <a:endParaRPr lang="en-US"/>
          </a:p>
        </p:txBody>
      </p:sp>
    </p:spTree>
    <p:extLst>
      <p:ext uri="{BB962C8B-B14F-4D97-AF65-F5344CB8AC3E}">
        <p14:creationId xmlns:p14="http://schemas.microsoft.com/office/powerpoint/2010/main" val="327366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A31C2BF-4FF3-4152-9C70-3030DF7A37C5}" type="datetimeFigureOut">
              <a:rPr lang="en-US" smtClean="0"/>
              <a:t>11/20/2022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3E08DC7-4BF4-422F-BD35-A504C54043EE}" type="slidenum">
              <a:rPr lang="en-US" smtClean="0"/>
              <a:t>‹#›</a:t>
            </a:fld>
            <a:endParaRPr lang="en-US"/>
          </a:p>
        </p:txBody>
      </p:sp>
    </p:spTree>
    <p:extLst>
      <p:ext uri="{BB962C8B-B14F-4D97-AF65-F5344CB8AC3E}">
        <p14:creationId xmlns:p14="http://schemas.microsoft.com/office/powerpoint/2010/main" val="20800487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5870" y="528597"/>
            <a:ext cx="9144000" cy="2387600"/>
          </a:xfrm>
        </p:spPr>
        <p:txBody>
          <a:bodyPr>
            <a:normAutofit fontScale="90000"/>
          </a:bodyPr>
          <a:lstStyle/>
          <a:p>
            <a:pPr algn="ctr"/>
            <a:r>
              <a:rPr lang="en-US" dirty="0" smtClean="0"/>
              <a:t>Renewal Sabbatical 2023</a:t>
            </a:r>
            <a:br>
              <a:rPr lang="en-US" dirty="0" smtClean="0"/>
            </a:br>
            <a:r>
              <a:rPr lang="en-US" dirty="0" smtClean="0"/>
              <a:t>and the Congregation Renewal of  CECIRB</a:t>
            </a:r>
            <a:endParaRPr lang="en-US" dirty="0"/>
          </a:p>
        </p:txBody>
      </p:sp>
      <p:sp>
        <p:nvSpPr>
          <p:cNvPr id="3" name="Subtitle 2"/>
          <p:cNvSpPr>
            <a:spLocks noGrp="1"/>
          </p:cNvSpPr>
          <p:nvPr>
            <p:ph type="subTitle" idx="1"/>
          </p:nvPr>
        </p:nvSpPr>
        <p:spPr>
          <a:xfrm>
            <a:off x="1524000" y="3016332"/>
            <a:ext cx="9144000" cy="3040084"/>
          </a:xfrm>
        </p:spPr>
        <p:txBody>
          <a:bodyPr>
            <a:normAutofit/>
          </a:bodyPr>
          <a:lstStyle/>
          <a:p>
            <a:endParaRPr lang="en-US" b="1" dirty="0" smtClean="0"/>
          </a:p>
          <a:p>
            <a:endParaRPr lang="en-US" b="1" dirty="0"/>
          </a:p>
          <a:p>
            <a:endParaRPr lang="en-US" b="1" dirty="0" smtClean="0"/>
          </a:p>
          <a:p>
            <a:endParaRPr lang="en-US" b="1" dirty="0"/>
          </a:p>
          <a:p>
            <a:endParaRPr lang="en-US" i="1" dirty="0"/>
          </a:p>
        </p:txBody>
      </p:sp>
    </p:spTree>
    <p:extLst>
      <p:ext uri="{BB962C8B-B14F-4D97-AF65-F5344CB8AC3E}">
        <p14:creationId xmlns:p14="http://schemas.microsoft.com/office/powerpoint/2010/main" val="2480236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Funding of the Sabbatical Investment</a:t>
            </a:r>
            <a:endParaRPr lang="en-US" dirty="0"/>
          </a:p>
        </p:txBody>
      </p:sp>
      <p:sp>
        <p:nvSpPr>
          <p:cNvPr id="3" name="Content Placeholder 2"/>
          <p:cNvSpPr>
            <a:spLocks noGrp="1"/>
          </p:cNvSpPr>
          <p:nvPr>
            <p:ph idx="1"/>
          </p:nvPr>
        </p:nvSpPr>
        <p:spPr/>
        <p:txBody>
          <a:bodyPr>
            <a:normAutofit/>
          </a:bodyPr>
          <a:lstStyle/>
          <a:p>
            <a:r>
              <a:rPr lang="en-US" sz="2000" dirty="0" smtClean="0"/>
              <a:t> Donated </a:t>
            </a:r>
            <a:r>
              <a:rPr lang="en-US" sz="2000" b="1" i="1" dirty="0" smtClean="0"/>
              <a:t>Frequent Flyer Miles</a:t>
            </a:r>
            <a:r>
              <a:rPr lang="en-US" sz="2000" dirty="0" smtClean="0"/>
              <a:t> to reduce airline ticket expense, Airbnb's, Time </a:t>
            </a:r>
            <a:r>
              <a:rPr lang="en-US" sz="2000" dirty="0" smtClean="0"/>
              <a:t>S</a:t>
            </a:r>
            <a:r>
              <a:rPr lang="en-US" sz="2000" dirty="0" smtClean="0"/>
              <a:t>hares for the US and Europe</a:t>
            </a:r>
          </a:p>
          <a:p>
            <a:r>
              <a:rPr lang="en-US" sz="2000" dirty="0" smtClean="0"/>
              <a:t>Congregational </a:t>
            </a:r>
            <a:r>
              <a:rPr lang="en-US" sz="2000" dirty="0" smtClean="0"/>
              <a:t>Pledges</a:t>
            </a:r>
          </a:p>
          <a:p>
            <a:r>
              <a:rPr lang="en-US" sz="2000" dirty="0" smtClean="0"/>
              <a:t>Unrestricted Funds</a:t>
            </a:r>
          </a:p>
          <a:p>
            <a:r>
              <a:rPr lang="en-US" sz="2000" dirty="0" smtClean="0"/>
              <a:t>Catering </a:t>
            </a:r>
            <a:r>
              <a:rPr lang="en-US" sz="2000" dirty="0" smtClean="0"/>
              <a:t>Discounts, beverage/food donations for celebration dinners</a:t>
            </a:r>
          </a:p>
          <a:p>
            <a:r>
              <a:rPr lang="en-US" sz="2000" dirty="0" smtClean="0"/>
              <a:t>A rotation of “Retired Supply Priests” to celebrate Sunday Mass</a:t>
            </a:r>
          </a:p>
          <a:p>
            <a:r>
              <a:rPr lang="en-US" sz="2000" dirty="0"/>
              <a:t>Congregational support for visiting the sick and pastoral care outreach</a:t>
            </a:r>
          </a:p>
          <a:p>
            <a:endParaRPr lang="en-US" sz="2000" dirty="0"/>
          </a:p>
        </p:txBody>
      </p:sp>
    </p:spTree>
    <p:extLst>
      <p:ext uri="{BB962C8B-B14F-4D97-AF65-F5344CB8AC3E}">
        <p14:creationId xmlns:p14="http://schemas.microsoft.com/office/powerpoint/2010/main" val="2688844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SABBATICAL COMMITTEE MEMBERS</a:t>
            </a:r>
            <a:endParaRPr lang="en-US" dirty="0"/>
          </a:p>
        </p:txBody>
      </p:sp>
      <p:sp>
        <p:nvSpPr>
          <p:cNvPr id="3" name="Content Placeholder 2"/>
          <p:cNvSpPr>
            <a:spLocks noGrp="1"/>
          </p:cNvSpPr>
          <p:nvPr>
            <p:ph idx="1"/>
          </p:nvPr>
        </p:nvSpPr>
        <p:spPr/>
        <p:txBody>
          <a:bodyPr/>
          <a:lstStyle/>
          <a:p>
            <a:r>
              <a:rPr lang="en-US" dirty="0" smtClean="0"/>
              <a:t>Fr. Jon Roberts – Fearless Leader - until Sabbatical Begins</a:t>
            </a:r>
          </a:p>
          <a:p>
            <a:r>
              <a:rPr lang="en-US" dirty="0" smtClean="0"/>
              <a:t>Lynne Roberts – Sabbatical Travel Details Coordinator/Affinity Group Coordinator – until Sabbatical Begins</a:t>
            </a:r>
          </a:p>
          <a:p>
            <a:r>
              <a:rPr lang="en-US" dirty="0" smtClean="0"/>
              <a:t>Karen LaCorte-Nies – Chair</a:t>
            </a:r>
          </a:p>
          <a:p>
            <a:r>
              <a:rPr lang="en-US" dirty="0" smtClean="0"/>
              <a:t>Mary Schock – Mentor Program + Sr. Warden role</a:t>
            </a:r>
          </a:p>
          <a:p>
            <a:r>
              <a:rPr lang="en-US" dirty="0" smtClean="0"/>
              <a:t>Bob Lima – Spiritual Coordinator</a:t>
            </a:r>
          </a:p>
          <a:p>
            <a:r>
              <a:rPr lang="en-US" dirty="0" smtClean="0"/>
              <a:t>Patty Brady – Education and Communication Coordinator</a:t>
            </a:r>
          </a:p>
          <a:p>
            <a:r>
              <a:rPr lang="en-US" smtClean="0"/>
              <a:t>Cherie </a:t>
            </a:r>
            <a:r>
              <a:rPr lang="en-US" dirty="0" smtClean="0"/>
              <a:t>Angelo – Fellowship Coordinator</a:t>
            </a:r>
          </a:p>
          <a:p>
            <a:r>
              <a:rPr lang="en-US" dirty="0" smtClean="0"/>
              <a:t>New Sr. Warden February 2023</a:t>
            </a:r>
          </a:p>
          <a:p>
            <a:endParaRPr lang="en-US" dirty="0"/>
          </a:p>
        </p:txBody>
      </p:sp>
    </p:spTree>
    <p:extLst>
      <p:ext uri="{BB962C8B-B14F-4D97-AF65-F5344CB8AC3E}">
        <p14:creationId xmlns:p14="http://schemas.microsoft.com/office/powerpoint/2010/main" val="9371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509490"/>
          </a:xfrm>
        </p:spPr>
        <p:txBody>
          <a:bodyPr>
            <a:normAutofit fontScale="90000"/>
          </a:bodyPr>
          <a:lstStyle/>
          <a:p>
            <a:pPr algn="ctr"/>
            <a:r>
              <a:rPr lang="en-US" dirty="0"/>
              <a:t>Sabbatical </a:t>
            </a:r>
            <a:r>
              <a:rPr lang="en-US" dirty="0" smtClean="0"/>
              <a:t>Duration – 4 Months - Uninterrupted</a:t>
            </a:r>
            <a:r>
              <a:rPr lang="en-US" dirty="0"/>
              <a:t/>
            </a:r>
            <a:br>
              <a:rPr lang="en-US" dirty="0"/>
            </a:br>
            <a:r>
              <a:rPr lang="en-US" dirty="0"/>
              <a:t>June </a:t>
            </a:r>
            <a:r>
              <a:rPr lang="en-US" dirty="0" smtClean="0"/>
              <a:t>26, </a:t>
            </a:r>
            <a:r>
              <a:rPr lang="en-US" dirty="0"/>
              <a:t>2023 – October </a:t>
            </a:r>
            <a:r>
              <a:rPr lang="en-US" dirty="0" smtClean="0"/>
              <a:t>13</a:t>
            </a:r>
            <a:r>
              <a:rPr lang="en-US" dirty="0" smtClean="0"/>
              <a:t>, </a:t>
            </a:r>
            <a:r>
              <a:rPr lang="en-US" dirty="0"/>
              <a:t>2023</a:t>
            </a:r>
            <a:br>
              <a:rPr lang="en-US" dirty="0"/>
            </a:br>
            <a:endParaRPr lang="en-US" dirty="0"/>
          </a:p>
        </p:txBody>
      </p:sp>
      <p:sp>
        <p:nvSpPr>
          <p:cNvPr id="3" name="Content Placeholder 2"/>
          <p:cNvSpPr>
            <a:spLocks noGrp="1"/>
          </p:cNvSpPr>
          <p:nvPr>
            <p:ph idx="1"/>
          </p:nvPr>
        </p:nvSpPr>
        <p:spPr>
          <a:xfrm>
            <a:off x="2589212" y="2339438"/>
            <a:ext cx="8915400" cy="3571783"/>
          </a:xfrm>
        </p:spPr>
        <p:txBody>
          <a:bodyPr>
            <a:normAutofit/>
          </a:bodyPr>
          <a:lstStyle/>
          <a:p>
            <a:r>
              <a:rPr lang="en-US" sz="2400" dirty="0"/>
              <a:t>1</a:t>
            </a:r>
            <a:r>
              <a:rPr lang="en-US" sz="2400" dirty="0" smtClean="0"/>
              <a:t> Week Spiritual Retreat</a:t>
            </a:r>
          </a:p>
          <a:p>
            <a:r>
              <a:rPr lang="en-US" sz="2400" dirty="0"/>
              <a:t>1 Week </a:t>
            </a:r>
            <a:r>
              <a:rPr lang="en-US" sz="2400" dirty="0" smtClean="0"/>
              <a:t>in North </a:t>
            </a:r>
            <a:r>
              <a:rPr lang="en-US" sz="2400" dirty="0"/>
              <a:t>Carolina</a:t>
            </a:r>
          </a:p>
          <a:p>
            <a:r>
              <a:rPr lang="en-US" sz="2400" dirty="0" smtClean="0"/>
              <a:t>7 Weeks at Home</a:t>
            </a:r>
            <a:endParaRPr lang="en-US" sz="2400" dirty="0"/>
          </a:p>
          <a:p>
            <a:r>
              <a:rPr lang="en-US" sz="2400" dirty="0"/>
              <a:t>3</a:t>
            </a:r>
            <a:r>
              <a:rPr lang="en-US" sz="2400" dirty="0" smtClean="0"/>
              <a:t> </a:t>
            </a:r>
            <a:r>
              <a:rPr lang="en-US" sz="2400" dirty="0"/>
              <a:t>Weeks in </a:t>
            </a:r>
            <a:r>
              <a:rPr lang="en-US" sz="2400" dirty="0" smtClean="0"/>
              <a:t>Europe</a:t>
            </a:r>
          </a:p>
          <a:p>
            <a:r>
              <a:rPr lang="en-US" sz="2400" dirty="0" smtClean="0"/>
              <a:t>1 Week at Home</a:t>
            </a:r>
            <a:endParaRPr lang="en-US" sz="2400" dirty="0" smtClean="0"/>
          </a:p>
          <a:p>
            <a:r>
              <a:rPr lang="en-US" sz="2400" dirty="0"/>
              <a:t>2</a:t>
            </a:r>
            <a:r>
              <a:rPr lang="en-US" sz="2400" dirty="0" smtClean="0"/>
              <a:t> Weeks Family Visit </a:t>
            </a:r>
            <a:r>
              <a:rPr lang="en-US" sz="2400" dirty="0" smtClean="0"/>
              <a:t>North Carolina</a:t>
            </a:r>
          </a:p>
          <a:p>
            <a:r>
              <a:rPr lang="en-US" sz="2400" dirty="0"/>
              <a:t>1 Week at Home</a:t>
            </a:r>
          </a:p>
          <a:p>
            <a:endParaRPr lang="en-US" sz="3600" dirty="0"/>
          </a:p>
        </p:txBody>
      </p:sp>
    </p:spTree>
    <p:extLst>
      <p:ext uri="{BB962C8B-B14F-4D97-AF65-F5344CB8AC3E}">
        <p14:creationId xmlns:p14="http://schemas.microsoft.com/office/powerpoint/2010/main" val="4133496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Defined Need – Renewal &amp; Transition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2400" dirty="0" smtClean="0"/>
              <a:t>Fr. Jon has served our Congregation with exemplary leadership for  9 years</a:t>
            </a:r>
          </a:p>
          <a:p>
            <a:pPr marL="0" indent="0">
              <a:buNone/>
            </a:pPr>
            <a:r>
              <a:rPr lang="en-US" sz="2400" dirty="0"/>
              <a:t>H</a:t>
            </a:r>
            <a:r>
              <a:rPr lang="en-US" sz="2400" dirty="0" smtClean="0"/>
              <a:t>e and several key CECIRB lay leaders have identified the critical need to transition from Pastoral Based Leadership to a Transitional Model</a:t>
            </a:r>
          </a:p>
          <a:p>
            <a:pPr marL="0" indent="0">
              <a:buNone/>
            </a:pPr>
            <a:r>
              <a:rPr lang="en-US" sz="2400" dirty="0" smtClean="0"/>
              <a:t>This Depends on our </a:t>
            </a:r>
            <a:r>
              <a:rPr lang="en-US" sz="2400" dirty="0"/>
              <a:t>C</a:t>
            </a:r>
            <a:r>
              <a:rPr lang="en-US" sz="2400" dirty="0" smtClean="0"/>
              <a:t>ongregations ability to:</a:t>
            </a:r>
          </a:p>
          <a:p>
            <a:r>
              <a:rPr lang="en-US" sz="2400" i="1" dirty="0" smtClean="0"/>
              <a:t>Develop a Higher Skill Set</a:t>
            </a:r>
          </a:p>
          <a:p>
            <a:r>
              <a:rPr lang="en-US" sz="2400" i="1" dirty="0" smtClean="0"/>
              <a:t>Recruit New Potential Leaders with Skills that will be Complimentary to our “Core Senior Leaders”</a:t>
            </a:r>
          </a:p>
          <a:p>
            <a:r>
              <a:rPr lang="en-US" sz="2400" i="1" dirty="0" smtClean="0"/>
              <a:t>Define New Problem Solving Approaches</a:t>
            </a:r>
          </a:p>
          <a:p>
            <a:pPr marL="0" indent="0">
              <a:buNone/>
            </a:pPr>
            <a:r>
              <a:rPr lang="en-US" i="1" dirty="0" smtClean="0"/>
              <a:t>Success is Critically Dependent on Fr. Jon’s Spiritual Health and Updated Skill Set in order to Develop Transitional Leadership Modules</a:t>
            </a:r>
            <a:endParaRPr lang="en-US" i="1" dirty="0"/>
          </a:p>
        </p:txBody>
      </p:sp>
    </p:spTree>
    <p:extLst>
      <p:ext uri="{BB962C8B-B14F-4D97-AF65-F5344CB8AC3E}">
        <p14:creationId xmlns:p14="http://schemas.microsoft.com/office/powerpoint/2010/main" val="3688893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Spiritual Renewal Through Education, Discussion and Participation</a:t>
            </a:r>
            <a:endParaRPr lang="en-US" dirty="0"/>
          </a:p>
        </p:txBody>
      </p:sp>
      <p:sp>
        <p:nvSpPr>
          <p:cNvPr id="3" name="Content Placeholder 2"/>
          <p:cNvSpPr>
            <a:spLocks noGrp="1"/>
          </p:cNvSpPr>
          <p:nvPr>
            <p:ph idx="1"/>
          </p:nvPr>
        </p:nvSpPr>
        <p:spPr/>
        <p:txBody>
          <a:bodyPr>
            <a:normAutofit fontScale="92500" lnSpcReduction="10000"/>
          </a:bodyPr>
          <a:lstStyle/>
          <a:p>
            <a:r>
              <a:rPr lang="en-US" sz="2400" i="1" dirty="0" smtClean="0"/>
              <a:t>Spring </a:t>
            </a:r>
            <a:r>
              <a:rPr lang="en-US" sz="2400" i="1" dirty="0" smtClean="0"/>
              <a:t>2023 – Book </a:t>
            </a:r>
            <a:r>
              <a:rPr lang="en-US" sz="2400" i="1" dirty="0" smtClean="0"/>
              <a:t>Study ( to be announced shortly) </a:t>
            </a:r>
            <a:r>
              <a:rPr lang="en-US" sz="2400" i="1" dirty="0" smtClean="0"/>
              <a:t>– Biweekly Chat</a:t>
            </a:r>
          </a:p>
          <a:p>
            <a:endParaRPr lang="en-US" sz="2400" i="1" dirty="0" smtClean="0"/>
          </a:p>
          <a:p>
            <a:r>
              <a:rPr lang="en-US" sz="2400" i="1" dirty="0" smtClean="0"/>
              <a:t>Motivational Speaker – Luncheon Summer 2023</a:t>
            </a:r>
          </a:p>
          <a:p>
            <a:endParaRPr lang="en-US" sz="2400" i="1" dirty="0" smtClean="0"/>
          </a:p>
          <a:p>
            <a:r>
              <a:rPr lang="en-US" sz="2400" i="1" dirty="0" smtClean="0"/>
              <a:t>Renewal Success Stories Presented by our Congregation- Ongoing -  </a:t>
            </a:r>
            <a:r>
              <a:rPr lang="en-US" sz="2400" i="1" dirty="0"/>
              <a:t>P</a:t>
            </a:r>
            <a:r>
              <a:rPr lang="en-US" sz="2400" i="1" dirty="0" smtClean="0"/>
              <a:t>osted in Customary &amp; Web</a:t>
            </a:r>
          </a:p>
          <a:p>
            <a:endParaRPr lang="en-US" sz="2400" i="1" dirty="0" smtClean="0"/>
          </a:p>
          <a:p>
            <a:r>
              <a:rPr lang="en-US" sz="2400" i="1" dirty="0" smtClean="0"/>
              <a:t>Biweekly Homilies given by a Congregational Member </a:t>
            </a:r>
            <a:endParaRPr lang="en-US" sz="2400" i="1" dirty="0"/>
          </a:p>
        </p:txBody>
      </p:sp>
    </p:spTree>
    <p:extLst>
      <p:ext uri="{BB962C8B-B14F-4D97-AF65-F5344CB8AC3E}">
        <p14:creationId xmlns:p14="http://schemas.microsoft.com/office/powerpoint/2010/main" val="3340598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Growth and Development</a:t>
            </a:r>
            <a:endParaRPr lang="en-US" dirty="0"/>
          </a:p>
        </p:txBody>
      </p:sp>
      <p:sp>
        <p:nvSpPr>
          <p:cNvPr id="3" name="Content Placeholder 2"/>
          <p:cNvSpPr>
            <a:spLocks noGrp="1"/>
          </p:cNvSpPr>
          <p:nvPr>
            <p:ph idx="1"/>
          </p:nvPr>
        </p:nvSpPr>
        <p:spPr/>
        <p:txBody>
          <a:bodyPr/>
          <a:lstStyle/>
          <a:p>
            <a:pPr marL="342900" lvl="1" indent="-342900"/>
            <a:r>
              <a:rPr lang="en-US" sz="2400" dirty="0"/>
              <a:t>Mentor Program for Vestry, Finance, Stewardship and Fellowship </a:t>
            </a:r>
            <a:r>
              <a:rPr lang="en-US" sz="2400" dirty="0" smtClean="0"/>
              <a:t>Ministries – April 2023</a:t>
            </a:r>
            <a:endParaRPr lang="en-US" sz="2400" dirty="0"/>
          </a:p>
          <a:p>
            <a:endParaRPr lang="en-US" dirty="0" smtClean="0"/>
          </a:p>
          <a:p>
            <a:r>
              <a:rPr lang="en-US" sz="2400" dirty="0" smtClean="0"/>
              <a:t>Daily Prayer Posting on Web – beginning January 2023</a:t>
            </a:r>
          </a:p>
          <a:p>
            <a:endParaRPr lang="en-US" sz="2400" dirty="0"/>
          </a:p>
          <a:p>
            <a:r>
              <a:rPr lang="en-US" sz="2400" dirty="0" smtClean="0"/>
              <a:t>Transitional Leadership Module Plan/Implementation – November 2023-March 2024</a:t>
            </a:r>
            <a:endParaRPr lang="en-US" sz="2400" dirty="0"/>
          </a:p>
        </p:txBody>
      </p:sp>
    </p:spTree>
    <p:extLst>
      <p:ext uri="{BB962C8B-B14F-4D97-AF65-F5344CB8AC3E}">
        <p14:creationId xmlns:p14="http://schemas.microsoft.com/office/powerpoint/2010/main" val="1752275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Sabbatical Purpose – Fr. Jon</a:t>
            </a:r>
            <a:br>
              <a:rPr lang="en-US" dirty="0" smtClean="0"/>
            </a:br>
            <a:r>
              <a:rPr lang="en-US" b="1" dirty="0"/>
              <a:t>“</a:t>
            </a:r>
            <a:r>
              <a:rPr lang="en-US" sz="2700" b="1" dirty="0"/>
              <a:t>Behold, I will make all things new”  (Revelation 21:5)</a:t>
            </a:r>
            <a:br>
              <a:rPr lang="en-US" sz="2700" b="1" dirty="0"/>
            </a:br>
            <a:endParaRPr lang="en-US" sz="2700"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Lilly Endowment  Team suggests an uninterrupted period to focus on:</a:t>
            </a:r>
          </a:p>
          <a:p>
            <a:pPr marL="0" indent="0">
              <a:buNone/>
            </a:pPr>
            <a:endParaRPr lang="en-US" dirty="0" smtClean="0"/>
          </a:p>
          <a:p>
            <a:r>
              <a:rPr lang="en-US" dirty="0" smtClean="0"/>
              <a:t>Study Trips to Religious Sites</a:t>
            </a:r>
          </a:p>
          <a:p>
            <a:endParaRPr lang="en-US" dirty="0" smtClean="0"/>
          </a:p>
          <a:p>
            <a:r>
              <a:rPr lang="en-US" dirty="0" smtClean="0"/>
              <a:t>Visits with Family &amp; Friends</a:t>
            </a:r>
          </a:p>
          <a:p>
            <a:endParaRPr lang="en-US" dirty="0" smtClean="0"/>
          </a:p>
          <a:p>
            <a:r>
              <a:rPr lang="en-US" dirty="0" smtClean="0"/>
              <a:t>Class Instruction in an Area of High Interest ( your Passion)</a:t>
            </a:r>
          </a:p>
          <a:p>
            <a:endParaRPr lang="en-US" dirty="0" smtClean="0"/>
          </a:p>
          <a:p>
            <a:r>
              <a:rPr lang="en-US" dirty="0" smtClean="0"/>
              <a:t>Conference Attendance for Spiritual </a:t>
            </a:r>
            <a:r>
              <a:rPr lang="en-US" dirty="0"/>
              <a:t> </a:t>
            </a:r>
            <a:r>
              <a:rPr lang="en-US" dirty="0" smtClean="0"/>
              <a:t>Guidance &amp; Leadership Skill Enhancement</a:t>
            </a:r>
          </a:p>
        </p:txBody>
      </p:sp>
    </p:spTree>
    <p:extLst>
      <p:ext uri="{BB962C8B-B14F-4D97-AF65-F5344CB8AC3E}">
        <p14:creationId xmlns:p14="http://schemas.microsoft.com/office/powerpoint/2010/main" val="3619908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Fr. Robert’s Sabbatical </a:t>
            </a:r>
            <a:r>
              <a:rPr lang="en-US" dirty="0" smtClean="0"/>
              <a:t>Components</a:t>
            </a:r>
            <a:br>
              <a:rPr lang="en-US" dirty="0" smtClean="0"/>
            </a:br>
            <a:r>
              <a:rPr lang="en-US" dirty="0" smtClean="0"/>
              <a:t>“</a:t>
            </a:r>
            <a:r>
              <a:rPr lang="en-US" i="1" dirty="0" smtClean="0"/>
              <a:t>AAA</a:t>
            </a:r>
            <a:r>
              <a:rPr lang="en-US" i="1" dirty="0"/>
              <a:t>” Renaissance</a:t>
            </a:r>
            <a:endParaRPr lang="en-US" dirty="0"/>
          </a:p>
        </p:txBody>
      </p:sp>
      <p:sp>
        <p:nvSpPr>
          <p:cNvPr id="3" name="Content Placeholder 2"/>
          <p:cNvSpPr>
            <a:spLocks noGrp="1"/>
          </p:cNvSpPr>
          <p:nvPr>
            <p:ph idx="1"/>
          </p:nvPr>
        </p:nvSpPr>
        <p:spPr/>
        <p:txBody>
          <a:bodyPr>
            <a:normAutofit/>
          </a:bodyPr>
          <a:lstStyle/>
          <a:p>
            <a:pPr lvl="1"/>
            <a:r>
              <a:rPr lang="en-US" sz="2000" b="1" dirty="0" smtClean="0"/>
              <a:t>ART</a:t>
            </a:r>
            <a:r>
              <a:rPr lang="en-US" sz="2000" dirty="0" smtClean="0"/>
              <a:t> </a:t>
            </a:r>
            <a:r>
              <a:rPr lang="en-US" sz="2000" dirty="0"/>
              <a:t>– </a:t>
            </a:r>
            <a:r>
              <a:rPr lang="en-US" sz="2000" dirty="0" smtClean="0"/>
              <a:t>Europe </a:t>
            </a:r>
            <a:r>
              <a:rPr lang="en-US" sz="2000" dirty="0"/>
              <a:t>– </a:t>
            </a:r>
            <a:r>
              <a:rPr lang="en-US" sz="2000" dirty="0" smtClean="0"/>
              <a:t>Art Class </a:t>
            </a:r>
            <a:r>
              <a:rPr lang="en-US" sz="2000" dirty="0"/>
              <a:t>and </a:t>
            </a:r>
            <a:r>
              <a:rPr lang="en-US" sz="2000" dirty="0" smtClean="0"/>
              <a:t>Museum Visits</a:t>
            </a:r>
          </a:p>
          <a:p>
            <a:pPr lvl="1"/>
            <a:endParaRPr lang="en-US" sz="2000" dirty="0"/>
          </a:p>
          <a:p>
            <a:pPr lvl="1"/>
            <a:r>
              <a:rPr lang="en-US" sz="2000" b="1" dirty="0"/>
              <a:t>APPLICATION</a:t>
            </a:r>
            <a:r>
              <a:rPr lang="en-US" sz="2000" dirty="0"/>
              <a:t> </a:t>
            </a:r>
            <a:endParaRPr lang="en-US" sz="2000" dirty="0" smtClean="0"/>
          </a:p>
          <a:p>
            <a:pPr lvl="2"/>
            <a:r>
              <a:rPr lang="en-US" sz="2000" dirty="0" smtClean="0"/>
              <a:t>Leadership Seminar &amp; Module Development</a:t>
            </a:r>
            <a:endParaRPr lang="en-US" sz="2000" dirty="0"/>
          </a:p>
          <a:p>
            <a:pPr lvl="2"/>
            <a:r>
              <a:rPr lang="en-US" sz="2000" dirty="0" smtClean="0"/>
              <a:t>Spiritual </a:t>
            </a:r>
            <a:r>
              <a:rPr lang="en-US" sz="2000" dirty="0"/>
              <a:t>Retreat</a:t>
            </a:r>
          </a:p>
          <a:p>
            <a:pPr lvl="2"/>
            <a:r>
              <a:rPr lang="en-US" sz="2000" dirty="0"/>
              <a:t>Commission of Oil Canvas for CECIRB “ The Crossing</a:t>
            </a:r>
            <a:r>
              <a:rPr lang="en-US" sz="2000" dirty="0" smtClean="0"/>
              <a:t>”</a:t>
            </a:r>
          </a:p>
          <a:p>
            <a:pPr lvl="2"/>
            <a:endParaRPr lang="en-US" sz="2000" dirty="0"/>
          </a:p>
          <a:p>
            <a:pPr lvl="1"/>
            <a:r>
              <a:rPr lang="en-US" sz="2000" b="1" dirty="0"/>
              <a:t>APPRECIATION</a:t>
            </a:r>
            <a:r>
              <a:rPr lang="en-US" sz="2000" dirty="0"/>
              <a:t> – Uninterrupted Time with Family </a:t>
            </a:r>
            <a:r>
              <a:rPr lang="en-US" sz="2000" dirty="0" smtClean="0"/>
              <a:t>at Home and in N</a:t>
            </a:r>
            <a:r>
              <a:rPr lang="en-US" sz="2000" dirty="0"/>
              <a:t>. </a:t>
            </a:r>
            <a:r>
              <a:rPr lang="en-US" sz="2000" dirty="0" smtClean="0"/>
              <a:t>Carolina</a:t>
            </a:r>
            <a:endParaRPr lang="en-US" sz="2000" dirty="0"/>
          </a:p>
          <a:p>
            <a:endParaRPr lang="en-US" sz="2000" dirty="0"/>
          </a:p>
        </p:txBody>
      </p:sp>
    </p:spTree>
    <p:extLst>
      <p:ext uri="{BB962C8B-B14F-4D97-AF65-F5344CB8AC3E}">
        <p14:creationId xmlns:p14="http://schemas.microsoft.com/office/powerpoint/2010/main" val="1308898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Fellowship Renewal Activities</a:t>
            </a:r>
            <a:endParaRPr lang="en-US" dirty="0"/>
          </a:p>
        </p:txBody>
      </p:sp>
      <p:sp>
        <p:nvSpPr>
          <p:cNvPr id="3" name="Content Placeholder 2"/>
          <p:cNvSpPr>
            <a:spLocks noGrp="1"/>
          </p:cNvSpPr>
          <p:nvPr>
            <p:ph idx="1"/>
          </p:nvPr>
        </p:nvSpPr>
        <p:spPr/>
        <p:txBody>
          <a:bodyPr>
            <a:normAutofit/>
          </a:bodyPr>
          <a:lstStyle/>
          <a:p>
            <a:pPr lvl="1"/>
            <a:endParaRPr lang="en-US" sz="2000" dirty="0"/>
          </a:p>
          <a:p>
            <a:pPr lvl="1"/>
            <a:r>
              <a:rPr lang="en-US" sz="2000" dirty="0" smtClean="0"/>
              <a:t>Send </a:t>
            </a:r>
            <a:r>
              <a:rPr lang="en-US" sz="2000" dirty="0"/>
              <a:t>off Banquet – June </a:t>
            </a:r>
            <a:r>
              <a:rPr lang="en-US" sz="2000" dirty="0" smtClean="0"/>
              <a:t>2023</a:t>
            </a:r>
          </a:p>
          <a:p>
            <a:pPr lvl="1"/>
            <a:r>
              <a:rPr lang="en-US" sz="2000" dirty="0" smtClean="0"/>
              <a:t>Monthly Post Service Lecture Series hosted by one of our ministries</a:t>
            </a:r>
            <a:endParaRPr lang="en-US" sz="2000" dirty="0" smtClean="0"/>
          </a:p>
          <a:p>
            <a:pPr lvl="1"/>
            <a:r>
              <a:rPr lang="en-US" sz="2000" dirty="0" smtClean="0"/>
              <a:t>Motivational Speaker Luncheon – Summer 2023</a:t>
            </a:r>
            <a:endParaRPr lang="en-US" sz="2000" dirty="0"/>
          </a:p>
          <a:p>
            <a:pPr lvl="1"/>
            <a:r>
              <a:rPr lang="en-US" sz="2000" dirty="0"/>
              <a:t>Welcome Home Celebratory Banquet with the Unveiling of Fr. Jon’s Oil Canvas Presented to CECIRB – October 2023</a:t>
            </a:r>
          </a:p>
          <a:p>
            <a:pPr lvl="1"/>
            <a:endParaRPr lang="en-US" sz="2000" dirty="0"/>
          </a:p>
          <a:p>
            <a:endParaRPr lang="en-US" dirty="0"/>
          </a:p>
        </p:txBody>
      </p:sp>
    </p:spTree>
    <p:extLst>
      <p:ext uri="{BB962C8B-B14F-4D97-AF65-F5344CB8AC3E}">
        <p14:creationId xmlns:p14="http://schemas.microsoft.com/office/powerpoint/2010/main" val="137184023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281</TotalTime>
  <Words>1036</Words>
  <Application>Microsoft Office PowerPoint</Application>
  <PresentationFormat>Widescreen</PresentationFormat>
  <Paragraphs>123</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Wisp</vt:lpstr>
      <vt:lpstr>Renewal Sabbatical 2023 and the Congregation Renewal of  CECIRB</vt:lpstr>
      <vt:lpstr>SABBATICAL COMMITTEE MEMBERS</vt:lpstr>
      <vt:lpstr>Sabbatical Duration – 4 Months - Uninterrupted June 26, 2023 – October 13, 2023 </vt:lpstr>
      <vt:lpstr>Our Defined Need – Renewal &amp; Transition</vt:lpstr>
      <vt:lpstr>Our Spiritual Renewal Through Education, Discussion and Participation</vt:lpstr>
      <vt:lpstr>Spiritual Growth and Development</vt:lpstr>
      <vt:lpstr>Sabbatical Purpose – Fr. Jon “Behold, I will make all things new”  (Revelation 21:5) </vt:lpstr>
      <vt:lpstr>Fr. Robert’s Sabbatical Components “AAA” Renaissance</vt:lpstr>
      <vt:lpstr>Fellowship Renewal Activities</vt:lpstr>
      <vt:lpstr>Funding of the Sabbatical Investment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Lilly Endowment National Clergy Renewal</dc:title>
  <dc:creator>Karen LaCorte-Nies</dc:creator>
  <cp:lastModifiedBy>Karen LaCorte-Nies</cp:lastModifiedBy>
  <cp:revision>29</cp:revision>
  <cp:lastPrinted>2022-11-20T21:31:38Z</cp:lastPrinted>
  <dcterms:created xsi:type="dcterms:W3CDTF">2022-04-15T22:11:50Z</dcterms:created>
  <dcterms:modified xsi:type="dcterms:W3CDTF">2022-11-20T21:33:19Z</dcterms:modified>
</cp:coreProperties>
</file>